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4E8A-268F-4ED6-856D-5DCB3F1924F2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727E-C216-4020-A8DB-FDA3D3E4B9E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34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https://fayefan324.wordpress.com/category/spaghetti-tower/</a:t>
            </a:r>
          </a:p>
          <a:p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D727E-C216-4020-A8DB-FDA3D3E4B9E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88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https://pixabay.com/photos/onion-vegetable-plant-food-3706937/</a:t>
            </a:r>
            <a:endParaRPr lang="cs-CZ" dirty="0"/>
          </a:p>
          <a:p>
            <a:r>
              <a:rPr lang="en-AU" dirty="0"/>
              <a:t>https://pixabay.com/photos/water-bach-river-waterfall-nature-1563220/</a:t>
            </a:r>
            <a:endParaRPr lang="cs-CZ" dirty="0"/>
          </a:p>
          <a:p>
            <a:r>
              <a:rPr lang="en-AU" dirty="0"/>
              <a:t>https://pixabay.com/photos/panorama-bavarian-forest-forest-2354183/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D727E-C216-4020-A8DB-FDA3D3E4B9E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44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https://pixabay.com/photos/chicken-hen-egg-rooster-chicks-4849979/</a:t>
            </a:r>
            <a:endParaRPr lang="cs-CZ" dirty="0"/>
          </a:p>
          <a:p>
            <a:r>
              <a:rPr lang="en-AU" dirty="0"/>
              <a:t>https://pixabay.com/photos/barley-field-wheat-harvest-sunrise-1684052/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D727E-C216-4020-A8DB-FDA3D3E4B9E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38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https://pixabay.com/photos/forest-saw-harvesting-trees-block-761781/</a:t>
            </a:r>
            <a:endParaRPr lang="cs-CZ" dirty="0"/>
          </a:p>
          <a:p>
            <a:r>
              <a:rPr lang="en-AU" dirty="0"/>
              <a:t>https://pixabay.com/photos/crop-furrows-soil-seeds-1149914/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D727E-C216-4020-A8DB-FDA3D3E4B9E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14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https://pixabay.com/photos/plant-texture-nature-conifer-green-2717148/</a:t>
            </a:r>
            <a:endParaRPr lang="cs-CZ" dirty="0"/>
          </a:p>
          <a:p>
            <a:r>
              <a:rPr lang="en-AU" dirty="0"/>
              <a:t>https://pixabay.com/photos/pumpkins-hidden-object-diversity-4600419/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D727E-C216-4020-A8DB-FDA3D3E4B9E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47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FCA96-0DDC-41A8-9CD8-A161F97EE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2A16D5-CEED-4D5D-A410-A65FFD83C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987A06-916A-47DE-8962-028B896B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A9B887-04C1-43FB-BBF2-3033445C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83BE76-7788-4D66-B4D4-172EDE22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9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BE1A8-4D87-4B05-B79B-AEDD330F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7EAC90-48FC-4FE2-8910-893C1075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FF0F1B-74C6-4F31-9671-180C514A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CEC136-08DA-4FA3-AC98-D07FC32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85F03-8749-4DBD-A7EF-E18AC629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18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7F562B-65CE-47D7-9F20-AB2386413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89441F-D4D6-4F04-8977-C7D47D2E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C07FA7-EB71-415D-A66F-CC3E2A6F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768F42-F77C-4494-90A1-C57CD8A7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801D7C-6DC0-48CA-B7E6-29DE7906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06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BB39C-3A7F-44B8-9D1E-823431FD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F6A51-9CE0-4678-A9F6-A0078558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2B0AA7-408B-4CF4-8819-2E016AEA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508906-F5B6-4D97-BBE5-23083E40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D312A2-4CEC-44BB-8BA7-6A372505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1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16C24-AEEC-4C3E-88CE-972A0788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BE6F21-1767-4AA6-8E9F-5551B3A2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7643FB-E9EF-44EB-9C8A-8CE6F715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76FEE9-42DE-4A77-916A-CDE4566B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E54BAB-427C-4786-B86C-5F503E1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1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FA90A-5545-4DBC-AE02-49FB8A30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75278B-DF4F-45B7-B60C-B4E533098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76C96A-6DE6-4515-8D97-0FABB6D8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09C75B-6E36-4BE4-B2AA-BA7272F8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DBFDB3-2964-4E71-A5C4-E62C2226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787190-6909-4B3D-BBD8-05084D61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68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C52F1-F5CC-4478-8725-F430C71F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422358-65B9-444C-B7F2-CAB61C53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BBFFE9-B627-496E-9709-E49FF0875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5E612B-9A8F-43E0-BF45-05C9625CC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A42304-2A9B-47B9-ADAA-8FBDE9889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9BA0FD-1CA5-4750-9D92-08F99C43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2E1EFF-5E84-4C38-9E2F-FEFB2526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236923-2F05-41DF-99ED-51E0BD3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7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A51DE-8F0B-499D-BD79-49292FF4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917E93-359C-4F65-8070-A089A99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74E63F-E729-45BA-AEF3-3901C9F0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85BAE1-4603-4F03-B7F9-9C22FC5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5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1F36A9-A6DF-4D7D-A271-4C89F34C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1B05A3-A28A-4DE1-8686-74842690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09D2D5-996A-4E9D-A164-6EB82493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09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37546-6129-48D2-A697-314974C7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0CE667-F542-4989-AA3F-DE2D4EA1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6FA298-9A33-4D0F-A19E-A370A67C2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F97329-5C75-4BFD-977A-8DE6301C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990B5A-E792-47A4-9F18-93483EDC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359B4B-826C-47B6-8B83-EBF0A44F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1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E60CF-84C4-400E-9AB5-BF4ABFFD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DF476E-1604-4B09-B9CD-324B14A9C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584736-6E9D-4FA9-8C7D-7CE8A07AA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0A4AEC-0F54-4CDF-969C-4DBBB70D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F0520A-B5DE-4DFF-9492-F095622B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9A6320-0531-46B8-B070-EA792CBA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1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903E7-179E-41EB-B77B-CF898F7A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CC364D-DA64-43E3-AC39-CE2D2EE87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B64C8C-8603-4185-9B3E-A5B6C1678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ADBBCD-D5D7-43C6-B5E5-48623E7DB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F4B11D-4840-4992-BB6A-DA240BA1F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4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EE7BB9D-2CE8-47EF-9D66-C2F55D5D868D}"/>
              </a:ext>
            </a:extLst>
          </p:cNvPr>
          <p:cNvSpPr txBox="1"/>
          <p:nvPr/>
        </p:nvSpPr>
        <p:spPr>
          <a:xfrm>
            <a:off x="3006358" y="2929305"/>
            <a:ext cx="8302952" cy="88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en-US" sz="4400" b="1" dirty="0">
                <a:solidFill>
                  <a:schemeClr val="bg1"/>
                </a:solidFill>
                <a:latin typeface="+mj-lt"/>
              </a:rPr>
              <a:t>THE PRINCIPLE OF SUSTAINABILITY</a:t>
            </a:r>
            <a:endParaRPr lang="cs-CZ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1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7B50C01-D9DE-4BAF-AC27-31C511EEE05F}"/>
              </a:ext>
            </a:extLst>
          </p:cNvPr>
          <p:cNvSpPr txBox="1"/>
          <p:nvPr/>
        </p:nvSpPr>
        <p:spPr>
          <a:xfrm>
            <a:off x="200025" y="262305"/>
            <a:ext cx="9144000" cy="531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en-US" sz="4400" dirty="0">
                <a:solidFill>
                  <a:schemeClr val="bg1"/>
                </a:solidFill>
                <a:latin typeface="+mj-lt"/>
              </a:rPr>
              <a:t>                       EXPERIMENT</a:t>
            </a:r>
          </a:p>
          <a:p>
            <a:pPr algn="l"/>
            <a:endParaRPr lang="cs-CZ" altLang="en-US" sz="4400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en-US" b="1" dirty="0" err="1">
                <a:latin typeface="+mj-lt"/>
              </a:rPr>
              <a:t>What</a:t>
            </a:r>
            <a:r>
              <a:rPr lang="cs-CZ" altLang="en-US" b="1" dirty="0">
                <a:latin typeface="+mj-lt"/>
              </a:rPr>
              <a:t> type </a:t>
            </a:r>
            <a:r>
              <a:rPr lang="cs-CZ" altLang="en-US" b="1" dirty="0" err="1">
                <a:latin typeface="+mj-lt"/>
              </a:rPr>
              <a:t>of</a:t>
            </a:r>
            <a:r>
              <a:rPr lang="cs-CZ" altLang="en-US" b="1" dirty="0">
                <a:latin typeface="+mj-lt"/>
              </a:rPr>
              <a:t> </a:t>
            </a:r>
            <a:r>
              <a:rPr lang="cs-CZ" altLang="en-US" b="1" dirty="0" err="1">
                <a:latin typeface="+mj-lt"/>
              </a:rPr>
              <a:t>tower</a:t>
            </a:r>
            <a:r>
              <a:rPr lang="cs-CZ" altLang="en-US" b="1" dirty="0">
                <a:latin typeface="+mj-lt"/>
              </a:rPr>
              <a:t> </a:t>
            </a:r>
            <a:r>
              <a:rPr lang="cs-CZ" altLang="en-US" b="1" dirty="0" err="1">
                <a:latin typeface="+mj-lt"/>
              </a:rPr>
              <a:t>construction</a:t>
            </a:r>
            <a:r>
              <a:rPr lang="cs-CZ" altLang="en-US" b="1" dirty="0">
                <a:latin typeface="+mj-lt"/>
              </a:rPr>
              <a:t> </a:t>
            </a:r>
            <a:r>
              <a:rPr lang="cs-CZ" altLang="en-US" b="1" dirty="0" err="1">
                <a:latin typeface="+mj-lt"/>
              </a:rPr>
              <a:t>prove</a:t>
            </a:r>
            <a:r>
              <a:rPr lang="cs-CZ" altLang="en-US" b="1" dirty="0">
                <a:latin typeface="+mj-lt"/>
              </a:rPr>
              <a:t> </a:t>
            </a:r>
            <a:r>
              <a:rPr lang="cs-CZ" altLang="en-US" b="1" dirty="0" err="1">
                <a:latin typeface="+mj-lt"/>
              </a:rPr>
              <a:t>the</a:t>
            </a:r>
            <a:r>
              <a:rPr lang="cs-CZ" altLang="en-US" b="1" dirty="0">
                <a:latin typeface="+mj-lt"/>
              </a:rPr>
              <a:t> </a:t>
            </a:r>
            <a:r>
              <a:rPr lang="cs-CZ" altLang="en-US" b="1" dirty="0" err="1">
                <a:latin typeface="+mj-lt"/>
              </a:rPr>
              <a:t>best</a:t>
            </a:r>
            <a:r>
              <a:rPr lang="cs-CZ" altLang="en-US" b="1" dirty="0">
                <a:latin typeface="+mj-lt"/>
              </a:rPr>
              <a:t>? </a:t>
            </a:r>
            <a:r>
              <a:rPr lang="cs-CZ" altLang="en-US" b="1" dirty="0" err="1">
                <a:latin typeface="+mj-lt"/>
              </a:rPr>
              <a:t>Why</a:t>
            </a:r>
            <a:r>
              <a:rPr lang="cs-CZ" altLang="en-US" b="1" dirty="0">
                <a:latin typeface="+mj-lt"/>
              </a:rPr>
              <a:t>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en-US" b="1" dirty="0" err="1">
                <a:latin typeface="+mj-lt"/>
              </a:rPr>
              <a:t>What</a:t>
            </a:r>
            <a:r>
              <a:rPr lang="cs-CZ" altLang="en-US" b="1" dirty="0">
                <a:latin typeface="+mj-lt"/>
              </a:rPr>
              <a:t>, on </a:t>
            </a:r>
            <a:r>
              <a:rPr lang="cs-CZ" altLang="en-US" b="1" dirty="0" err="1">
                <a:latin typeface="+mj-lt"/>
              </a:rPr>
              <a:t>the</a:t>
            </a:r>
            <a:r>
              <a:rPr lang="cs-CZ" altLang="en-US" b="1" dirty="0">
                <a:latin typeface="+mj-lt"/>
              </a:rPr>
              <a:t> </a:t>
            </a:r>
            <a:r>
              <a:rPr lang="cs-CZ" altLang="en-US" b="1" dirty="0" err="1">
                <a:latin typeface="+mj-lt"/>
              </a:rPr>
              <a:t>other</a:t>
            </a:r>
            <a:r>
              <a:rPr lang="cs-CZ" altLang="en-US" b="1" dirty="0">
                <a:latin typeface="+mj-lt"/>
              </a:rPr>
              <a:t> hand, </a:t>
            </a:r>
            <a:r>
              <a:rPr lang="cs-CZ" altLang="en-US" b="1" dirty="0" err="1">
                <a:latin typeface="+mj-lt"/>
              </a:rPr>
              <a:t>did</a:t>
            </a:r>
            <a:r>
              <a:rPr lang="cs-CZ" altLang="en-US" b="1" dirty="0">
                <a:latin typeface="+mj-lt"/>
              </a:rPr>
              <a:t> not </a:t>
            </a:r>
            <a:r>
              <a:rPr lang="cs-CZ" altLang="en-US" b="1" dirty="0" err="1">
                <a:latin typeface="+mj-lt"/>
              </a:rPr>
              <a:t>work</a:t>
            </a:r>
            <a:r>
              <a:rPr lang="cs-CZ" altLang="en-US" b="1" dirty="0">
                <a:latin typeface="+mj-lt"/>
              </a:rPr>
              <a:t> </a:t>
            </a:r>
            <a:r>
              <a:rPr lang="cs-CZ" altLang="en-US" b="1" dirty="0" err="1">
                <a:latin typeface="+mj-lt"/>
              </a:rPr>
              <a:t>well</a:t>
            </a:r>
            <a:r>
              <a:rPr lang="cs-CZ" altLang="en-US" b="1" dirty="0">
                <a:latin typeface="+mj-lt"/>
              </a:rPr>
              <a:t>?</a:t>
            </a:r>
          </a:p>
          <a:p>
            <a:endParaRPr lang="cs-CZ" alt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BA2C74-E807-4CDE-9030-971A965BC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26" y="1237302"/>
            <a:ext cx="3680720" cy="49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3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">
            <a:extLst>
              <a:ext uri="{FF2B5EF4-FFF2-40B4-BE49-F238E27FC236}">
                <a16:creationId xmlns:a16="http://schemas.microsoft.com/office/drawing/2014/main" id="{4A9E5F6C-AC0E-4949-8441-577D8672E383}"/>
              </a:ext>
            </a:extLst>
          </p:cNvPr>
          <p:cNvSpPr txBox="1"/>
          <p:nvPr/>
        </p:nvSpPr>
        <p:spPr>
          <a:xfrm>
            <a:off x="355876" y="1802226"/>
            <a:ext cx="4731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Society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built</a:t>
            </a:r>
            <a:r>
              <a:rPr lang="cs-CZ" dirty="0"/>
              <a:t> up on natural </a:t>
            </a:r>
            <a:r>
              <a:rPr lang="cs-CZ" dirty="0" err="1"/>
              <a:t>resources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broadest</a:t>
            </a:r>
            <a:r>
              <a:rPr lang="cs-CZ" dirty="0"/>
              <a:t>, </a:t>
            </a:r>
            <a:r>
              <a:rPr lang="cs-CZ" dirty="0" err="1"/>
              <a:t>lowermost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pyramid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Rich</a:t>
            </a:r>
            <a:r>
              <a:rPr lang="cs-CZ" dirty="0"/>
              <a:t> natural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 stability and prosperity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society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Human</a:t>
            </a:r>
            <a:r>
              <a:rPr lang="cs-CZ" dirty="0"/>
              <a:t> society </a:t>
            </a:r>
            <a:r>
              <a:rPr lang="cs-CZ" dirty="0" err="1"/>
              <a:t>can</a:t>
            </a:r>
            <a:r>
              <a:rPr lang="cs-CZ" dirty="0"/>
              <a:t> not </a:t>
            </a:r>
            <a:r>
              <a:rPr lang="cs-CZ" dirty="0" err="1"/>
              <a:t>flourish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care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- </a:t>
            </a:r>
            <a:r>
              <a:rPr lang="cs-CZ" dirty="0" err="1"/>
              <a:t>the</a:t>
            </a:r>
            <a:r>
              <a:rPr lang="cs-CZ" dirty="0"/>
              <a:t> base </a:t>
            </a:r>
            <a:r>
              <a:rPr lang="cs-CZ" dirty="0" err="1"/>
              <a:t>of</a:t>
            </a:r>
            <a:r>
              <a:rPr lang="cs-CZ" dirty="0"/>
              <a:t> pyramid -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10713A4-BD69-4275-8996-9FA4A72A98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1889" y="1423448"/>
            <a:ext cx="6748759" cy="519979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D659930C-4285-4C3D-BA2C-7233F6C0076C}"/>
              </a:ext>
            </a:extLst>
          </p:cNvPr>
          <p:cNvSpPr txBox="1"/>
          <p:nvPr/>
        </p:nvSpPr>
        <p:spPr>
          <a:xfrm>
            <a:off x="2931519" y="221592"/>
            <a:ext cx="390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+mj-lt"/>
              </a:rPr>
              <a:t>SUSTAINABILITY</a:t>
            </a:r>
            <a:endParaRPr lang="en-A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52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">
            <a:extLst>
              <a:ext uri="{FF2B5EF4-FFF2-40B4-BE49-F238E27FC236}">
                <a16:creationId xmlns:a16="http://schemas.microsoft.com/office/drawing/2014/main" id="{4A9E5F6C-AC0E-4949-8441-577D8672E383}"/>
              </a:ext>
            </a:extLst>
          </p:cNvPr>
          <p:cNvSpPr txBox="1"/>
          <p:nvPr/>
        </p:nvSpPr>
        <p:spPr>
          <a:xfrm>
            <a:off x="355876" y="1713903"/>
            <a:ext cx="4731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Without healthy nature - clean air and water, fertile soil that retains water, species richness of plants and animals - people cannot live a happy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Care for nature and the environment must come first for a healthy society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ACB6F9-919E-4B45-854B-0CFE5534D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98" y="4065005"/>
            <a:ext cx="3854094" cy="257140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B7D5156-7FA7-470E-AEB2-1A3EF7FE69C6}"/>
              </a:ext>
            </a:extLst>
          </p:cNvPr>
          <p:cNvSpPr txBox="1"/>
          <p:nvPr/>
        </p:nvSpPr>
        <p:spPr>
          <a:xfrm>
            <a:off x="2931519" y="221592"/>
            <a:ext cx="390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+mj-lt"/>
              </a:rPr>
              <a:t>SUSTAINABILITY</a:t>
            </a:r>
            <a:endParaRPr lang="en-A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3FDFDF-F0B0-4913-AB51-7AA0D1EE5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6" y="4065005"/>
            <a:ext cx="7491796" cy="25714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D9393D-8104-43ED-92ED-CD9EBE1F7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8480"/>
            <a:ext cx="4296842" cy="28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6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30370EF8-CE81-40BC-A2D0-406EDD09B7A9}"/>
              </a:ext>
            </a:extLst>
          </p:cNvPr>
          <p:cNvSpPr txBox="1"/>
          <p:nvPr/>
        </p:nvSpPr>
        <p:spPr>
          <a:xfrm>
            <a:off x="838200" y="2038120"/>
            <a:ext cx="5860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dirty="0"/>
              <a:t>12 -13 </a:t>
            </a:r>
            <a:r>
              <a:rPr lang="cs-CZ" dirty="0" err="1"/>
              <a:t>years</a:t>
            </a:r>
            <a:r>
              <a:rPr lang="en-AU" dirty="0"/>
              <a:t>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Is nature important for people and why?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Could we live without it (animals, plants...) and what would be different if they disappeared?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Where do you think our food comes from and what roles do the organisms and plants play?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C4604B-30F6-4F27-9B37-E119245A3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41" y="212467"/>
            <a:ext cx="4700477" cy="31336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4551742-3E31-46F7-9A16-E3AC074F3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42" y="3607390"/>
            <a:ext cx="4700477" cy="31336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065035-4B64-4308-85B8-25E976AF9741}"/>
              </a:ext>
            </a:extLst>
          </p:cNvPr>
          <p:cNvSpPr txBox="1"/>
          <p:nvPr/>
        </p:nvSpPr>
        <p:spPr>
          <a:xfrm>
            <a:off x="2931519" y="221592"/>
            <a:ext cx="390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+mj-lt"/>
              </a:rPr>
              <a:t>DISCUSSION</a:t>
            </a:r>
            <a:endParaRPr lang="en-A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45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30370EF8-CE81-40BC-A2D0-406EDD09B7A9}"/>
              </a:ext>
            </a:extLst>
          </p:cNvPr>
          <p:cNvSpPr txBox="1"/>
          <p:nvPr/>
        </p:nvSpPr>
        <p:spPr>
          <a:xfrm>
            <a:off x="838200" y="2038120"/>
            <a:ext cx="58600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dirty="0"/>
              <a:t>14 – 15 </a:t>
            </a:r>
            <a:r>
              <a:rPr lang="cs-CZ" dirty="0" err="1"/>
              <a:t>years</a:t>
            </a:r>
            <a:r>
              <a:rPr lang="en-AU" dirty="0"/>
              <a:t>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Does ‘wealth’ mean a lot of money, friends or food? How are these related?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Will I think of having friends if I am hungry?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Will money have value if there is no food to be bought in the first place?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What are the basics of human well-being?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What role does nature play in all this, are the animals part of wealth production and how?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Is it a good idea to exploit nature – to harvest all the wood and all the fields and turn it into money?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What should be protected and how much of it? 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Are there ways to avoid the conflict between people, the economy, and loss of nature?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6BED51-C55B-4F17-8595-E70AA6A36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58" y="3750845"/>
            <a:ext cx="4539884" cy="30171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605F56-A15D-42D3-ADFC-D390A3B15D3D}"/>
              </a:ext>
            </a:extLst>
          </p:cNvPr>
          <p:cNvSpPr txBox="1"/>
          <p:nvPr/>
        </p:nvSpPr>
        <p:spPr>
          <a:xfrm>
            <a:off x="2931519" y="221592"/>
            <a:ext cx="390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+mj-lt"/>
              </a:rPr>
              <a:t>DISCUSSION</a:t>
            </a:r>
            <a:endParaRPr lang="en-A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80CDA44-1810-41A0-B38F-FE3B45FF6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58" y="419792"/>
            <a:ext cx="4539883" cy="30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8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30370EF8-CE81-40BC-A2D0-406EDD09B7A9}"/>
              </a:ext>
            </a:extLst>
          </p:cNvPr>
          <p:cNvSpPr txBox="1"/>
          <p:nvPr/>
        </p:nvSpPr>
        <p:spPr>
          <a:xfrm>
            <a:off x="838200" y="2038120"/>
            <a:ext cx="58600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AU" dirty="0"/>
              <a:t>15 - 16 </a:t>
            </a:r>
            <a:r>
              <a:rPr lang="cs-CZ" dirty="0" err="1"/>
              <a:t>years</a:t>
            </a:r>
            <a:r>
              <a:rPr lang="en-AU" dirty="0"/>
              <a:t>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it better to specialize in one profession or learn more skills?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it better to grow one type of crops or several? What happens if there is a drought event or a pest which eats specific fruit or crop</a:t>
            </a:r>
            <a:r>
              <a:rPr lang="en-GB" sz="1050" dirty="0"/>
              <a:t> </a:t>
            </a:r>
            <a:r>
              <a:rPr lang="en-GB" dirty="0"/>
              <a:t>?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it better to have just one species of tree in a forest or several? Why? What could go wrong if I grow just one?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Think about the role of diversity in nature and compare it to examples of diversity in society (e.g. cultural, genetic, skills and talents)?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we also find diversity related mechanisms which ensure resistance to changes?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too much diversity be harmful?</a:t>
            </a:r>
            <a:r>
              <a:rPr lang="en-AU" dirty="0"/>
              <a:t> </a:t>
            </a:r>
          </a:p>
          <a:p>
            <a:pPr lvl="1"/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F44092-78B6-4FAE-8E8F-C993E1361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/>
          <a:stretch/>
        </p:blipFill>
        <p:spPr>
          <a:xfrm>
            <a:off x="6753514" y="669303"/>
            <a:ext cx="4878506" cy="273216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3C80BD-9B88-4640-ADDA-87D14DFBA2A4}"/>
              </a:ext>
            </a:extLst>
          </p:cNvPr>
          <p:cNvSpPr txBox="1"/>
          <p:nvPr/>
        </p:nvSpPr>
        <p:spPr>
          <a:xfrm>
            <a:off x="2931519" y="221592"/>
            <a:ext cx="390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  <a:latin typeface="+mj-lt"/>
              </a:rPr>
              <a:t>DISCUSSION</a:t>
            </a:r>
            <a:endParaRPr lang="en-A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376A77-93AB-4CC8-8EF1-2EDB9FF7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3"/>
          <a:stretch/>
        </p:blipFill>
        <p:spPr>
          <a:xfrm>
            <a:off x="6753514" y="3452565"/>
            <a:ext cx="4878506" cy="33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0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530</Words>
  <Application>Microsoft Office PowerPoint</Application>
  <PresentationFormat>Širokoúhlá obrazovka</PresentationFormat>
  <Paragraphs>53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Zelený Jakub</dc:creator>
  <cp:lastModifiedBy>Milada Dobiášová</cp:lastModifiedBy>
  <cp:revision>25</cp:revision>
  <dcterms:created xsi:type="dcterms:W3CDTF">2020-05-02T14:02:06Z</dcterms:created>
  <dcterms:modified xsi:type="dcterms:W3CDTF">2020-12-16T09:42:34Z</dcterms:modified>
</cp:coreProperties>
</file>