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-2376" y="-1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121E2-803F-40C5-9E1F-EF5471888BA2}" type="datetimeFigureOut">
              <a:rPr lang="en-AU" smtClean="0"/>
              <a:pPr/>
              <a:t>6/02/2021</a:t>
            </a:fld>
            <a:endParaRPr lang="en-AU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6958D-452D-4EC6-A343-0670CE65FEC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301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en-AU" sz="1200" b="0" strike="noStrike" spc="-1">
                <a:latin typeface="Arial"/>
              </a:rPr>
              <a:t>http://blog.educationalinsights.com/crack-the-norm-six-egg-citing-egg-drop-experiment-ideas/</a:t>
            </a:r>
            <a:endParaRPr lang="sk-SK" sz="1200" b="0" strike="noStrike" spc="-1">
              <a:latin typeface="Arial"/>
            </a:endParaRPr>
          </a:p>
        </p:txBody>
      </p:sp>
      <p:sp>
        <p:nvSpPr>
          <p:cNvPr id="96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299534E-CB36-4861-A823-27D6E56EB72B}" type="slidenum">
              <a:rPr lang="en-AU" sz="1200" b="0" strike="noStrike" spc="-1">
                <a:solidFill>
                  <a:srgbClr val="000000"/>
                </a:solidFill>
                <a:latin typeface="Times New Roman"/>
              </a:rPr>
              <a:t>2</a:t>
            </a:fld>
            <a:endParaRPr lang="sk-SK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en-AU" sz="2000" b="0" strike="noStrike" spc="-1">
                <a:latin typeface="Arial"/>
              </a:rPr>
              <a:t>https://pixabay.com/photos/bee-insect-honey-bee-pollen-garden-5219887/</a:t>
            </a:r>
            <a:endParaRPr lang="sk-SK" sz="20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en-AU" sz="2000" b="0" strike="noStrike" spc="-1">
                <a:latin typeface="Arial"/>
              </a:rPr>
              <a:t>https://pixabay.com/photos/forest-mushroom-lichen-4935630/</a:t>
            </a:r>
            <a:endParaRPr lang="sk-SK" sz="2000" b="0" strike="noStrike" spc="-1">
              <a:latin typeface="Arial"/>
            </a:endParaRPr>
          </a:p>
        </p:txBody>
      </p:sp>
      <p:sp>
        <p:nvSpPr>
          <p:cNvPr id="99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D13BA7E-8529-4CF3-8D01-CD82C81BF1EA}" type="slidenum">
              <a:rPr lang="en-AU" sz="1200" b="0" strike="noStrike" spc="-1">
                <a:solidFill>
                  <a:srgbClr val="000000"/>
                </a:solidFill>
                <a:latin typeface="Times New Roman"/>
              </a:rPr>
              <a:t>3</a:t>
            </a:fld>
            <a:endParaRPr lang="sk-SK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en-AU" sz="2000" b="0" strike="noStrike" spc="-1">
                <a:latin typeface="Arial"/>
              </a:rPr>
              <a:t>https://pixabay.com/photos/nemo-anemone-fish-underwater-sea-5029677/</a:t>
            </a:r>
            <a:endParaRPr lang="sk-SK" sz="20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en-AU" sz="2000" b="0" strike="noStrike" spc="-1">
                <a:latin typeface="Arial"/>
              </a:rPr>
              <a:t>https://pixabay.com/photos/earth-hour-fall-equinox-elephant-4504049/</a:t>
            </a:r>
            <a:endParaRPr lang="sk-SK" sz="20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en-AU" sz="2000" b="0" strike="noStrike" spc="-1">
                <a:latin typeface="Arial"/>
              </a:rPr>
              <a:t>https://pixabay.com/photos/ant-blackfly-lice-macro-insect-3986720/</a:t>
            </a:r>
            <a:endParaRPr lang="sk-SK" sz="2000" b="0" strike="noStrike" spc="-1">
              <a:latin typeface="Arial"/>
            </a:endParaRPr>
          </a:p>
        </p:txBody>
      </p:sp>
      <p:sp>
        <p:nvSpPr>
          <p:cNvPr id="102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EBF0151-AEEC-4DB2-B7F3-60237E02BDF3}" type="slidenum">
              <a:rPr lang="en-AU" sz="1200" b="0" strike="noStrike" spc="-1">
                <a:solidFill>
                  <a:srgbClr val="000000"/>
                </a:solidFill>
                <a:latin typeface="Times New Roman"/>
              </a:rPr>
              <a:t>4</a:t>
            </a:fld>
            <a:endParaRPr lang="sk-SK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10FCA96-0DDC-41A8-9CD8-A161F97EE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EE2A16D5-CEED-4D5D-A410-A65FFD83C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AU"/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D1987A06-916A-47DE-8962-028B896BA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6/02/2021</a:t>
            </a:fld>
            <a:endParaRPr lang="en-A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2DA9B887-04C1-43FB-BBF2-3033445C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1B83BE76-7788-4D66-B4D4-172EDE22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690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B5BE1A8-4D87-4B05-B79B-AEDD330F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8C7EAC90-48FC-4FE2-8910-893C10756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D2FF0F1B-74C6-4F31-9671-180C514AC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6/02/2021</a:t>
            </a:fld>
            <a:endParaRPr lang="en-A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E0CEC136-08DA-4FA3-AC98-D07FC3229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D5385F03-8749-4DBD-A7EF-E18AC629C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518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="" xmlns:a16="http://schemas.microsoft.com/office/drawing/2014/main" id="{017F562B-65CE-47D7-9F20-AB2386413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B989441F-D4D6-4F04-8977-C7D47D2E2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C6C07FA7-EB71-415D-A66F-CC3E2A6F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6/02/2021</a:t>
            </a:fld>
            <a:endParaRPr lang="en-A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17768F42-F77C-4494-90A1-C57CD8A77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D8801D7C-6DC0-48CA-B7E6-29DE7906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306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2BBB39C-3A7F-44B8-9D1E-823431FD2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4BF6A51-9CE0-4678-A9F6-A00785581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C82B0AA7-408B-4CF4-8819-2E016AEAC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6/02/2021</a:t>
            </a:fld>
            <a:endParaRPr lang="en-A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57508906-F5B6-4D97-BBE5-23083E40F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82D312A2-4CEC-44BB-8BA7-6A372505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019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E716C24-AEEC-4C3E-88CE-972A07881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ACBE6F21-1767-4AA6-8E9F-5551B3A28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3C7643FB-E9EF-44EB-9C8A-8CE6F7155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6/02/2021</a:t>
            </a:fld>
            <a:endParaRPr lang="en-A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FB76FEE9-42DE-4A77-916A-CDE4566B5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0E54BAB-427C-4786-B86C-5F503E1F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710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11FA90A-5545-4DBC-AE02-49FB8A30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C375278B-DF4F-45B7-B60C-B4E5330985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B776C96A-6DE6-4515-8D97-0FABB6D83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3D09C75B-6E36-4BE4-B2AA-BA7272F80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6/02/2021</a:t>
            </a:fld>
            <a:endParaRPr lang="en-AU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3DDBFDB3-2964-4E71-A5C4-E62C22260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D2787190-6909-4B3D-BBD8-05084D61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468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F9C52F1-F5CC-4478-8725-F430C71F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62422358-65B9-444C-B7F2-CAB61C537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9ABBFFE9-B627-496E-9709-E49FF0875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D35E612B-9A8F-43E0-BF45-05C9625CC0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04A42304-2A9B-47B9-ADAA-8FBDE9889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559BA0FD-1CA5-4750-9D92-08F99C433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6/02/2021</a:t>
            </a:fld>
            <a:endParaRPr lang="en-AU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782E1EFF-5E84-4C38-9E2F-FEFB25269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CB236923-2F05-41DF-99ED-51E0BD38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976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94A51DE-8F0B-499D-BD79-49292FF44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EF917E93-359C-4F65-8070-A089A994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6/02/2021</a:t>
            </a:fld>
            <a:endParaRPr lang="en-AU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0B74E63F-E729-45BA-AEF3-3901C9F07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0185BAE1-4603-4F03-B7F9-9C22FC56F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158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BB1F36A9-A6DF-4D7D-A271-4C89F34C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6/02/2021</a:t>
            </a:fld>
            <a:endParaRPr lang="en-AU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741B05A3-A28A-4DE1-8686-74842690B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ED09D2D5-996A-4E9D-A164-6EB82493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509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9937546-6129-48D2-A697-314974C74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780CE667-F542-4989-AA3F-DE2D4EA1A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D36FA298-9A33-4D0F-A19E-A370A67C2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57F97329-5C75-4BFD-977A-8DE6301C9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6/02/2021</a:t>
            </a:fld>
            <a:endParaRPr lang="en-AU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8C990B5A-E792-47A4-9F18-93483EDC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6A359B4B-826C-47B6-8B83-EBF0A44F5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012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B2E60CF-84C4-400E-9AB5-BF4ABFFD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8ADF476E-1604-4B09-B9CD-324B14A9C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0E584736-6E9D-4FA9-8C7D-7CE8A07AA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950A4AEC-0F54-4CDF-969C-4DBBB70D4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6/02/2021</a:t>
            </a:fld>
            <a:endParaRPr lang="en-AU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96F0520A-B5DE-4DFF-9492-F095622BB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D59A6320-0531-46B8-B070-EA792CBA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917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462903E7-179E-41EB-B77B-CF898F7A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BBCC364D-DA64-43E3-AC39-CE2D2EE87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79B64C8C-8603-4185-9B3E-A5B6C1678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5686A-6518-4974-9340-7FA33C28D156}" type="datetimeFigureOut">
              <a:rPr lang="en-AU" smtClean="0"/>
              <a:pPr/>
              <a:t>6/02/2021</a:t>
            </a:fld>
            <a:endParaRPr lang="en-A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9FADBBCD-D5D7-43C6-B5E5-48623E7DBE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C6F4B11D-4840-4992-BB6A-DA240BA1F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243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="" xmlns:a16="http://schemas.microsoft.com/office/drawing/2014/main" id="{EEE7BB9D-2CE8-47EF-9D66-C2F55D5D868D}"/>
              </a:ext>
            </a:extLst>
          </p:cNvPr>
          <p:cNvSpPr txBox="1"/>
          <p:nvPr/>
        </p:nvSpPr>
        <p:spPr>
          <a:xfrm>
            <a:off x="3775191" y="3328316"/>
            <a:ext cx="6989445" cy="73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1"/>
              </a:spcBef>
              <a:tabLst>
                <a:tab pos="0" algn="l"/>
              </a:tabLst>
            </a:pPr>
            <a:r>
              <a:rPr lang="cs-CZ" sz="4400" b="1" spc="-1" dirty="0">
                <a:solidFill>
                  <a:srgbClr val="FFFFFF"/>
                </a:solidFill>
                <a:latin typeface="Calibri Light"/>
                <a:ea typeface="DejaVu Sans"/>
              </a:rPr>
              <a:t>VÝHODY SYMBIÓZY</a:t>
            </a:r>
            <a:endParaRPr lang="sk-SK" sz="44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801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200160" y="262440"/>
            <a:ext cx="6261600" cy="531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44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                      </a:t>
            </a:r>
            <a:r>
              <a:rPr lang="cs-CZ" sz="4400" b="0" strike="noStrike" spc="-1" dirty="0">
                <a:solidFill>
                  <a:srgbClr val="FFFFFF"/>
                </a:solidFill>
                <a:latin typeface="Calibri Light"/>
                <a:ea typeface="DejaVu Sans"/>
              </a:rPr>
              <a:t>POKUS</a:t>
            </a:r>
            <a:endParaRPr lang="sk-SK" sz="4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sk-SK" sz="4400" b="0" strike="noStrike" spc="-1" dirty="0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Čo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bol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najväčší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problém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a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čo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ho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pomohlo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vyriešiť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? </a:t>
            </a:r>
            <a:endParaRPr lang="sk-SK" sz="2400" b="0" strike="noStrike" spc="-1" dirty="0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Ako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si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počínali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jednotliví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členovia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a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aké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boli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tvoje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úlohy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? </a:t>
            </a:r>
            <a:endParaRPr lang="sk-SK" sz="2400" b="0" strike="noStrike" spc="-1" dirty="0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Čo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by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si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urobil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/a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inak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? </a:t>
            </a:r>
            <a:endParaRPr lang="sk-SK" sz="2400" b="0" strike="noStrike" spc="-1" dirty="0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Čo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si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sa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naučil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/a?</a:t>
            </a:r>
            <a:endParaRPr lang="sk-SK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sk-SK" sz="2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sk-SK" sz="2400" b="0" strike="noStrike" spc="-1" dirty="0">
              <a:latin typeface="Arial"/>
            </a:endParaRPr>
          </a:p>
        </p:txBody>
      </p:sp>
      <p:pic>
        <p:nvPicPr>
          <p:cNvPr id="84" name="Obrázek 4"/>
          <p:cNvPicPr/>
          <p:nvPr/>
        </p:nvPicPr>
        <p:blipFill>
          <a:blip r:embed="rId3"/>
          <a:stretch/>
        </p:blipFill>
        <p:spPr>
          <a:xfrm>
            <a:off x="6755040" y="1371600"/>
            <a:ext cx="4592160" cy="4592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891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357840" y="1600200"/>
            <a:ext cx="5509560" cy="269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86830" indent="-2857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Častá medzi nepríbuznými organizmami – symbióza </a:t>
            </a:r>
            <a:endParaRPr lang="sk-SK" sz="2400" b="0" strike="noStrike" spc="-1" dirty="0">
              <a:latin typeface="Arial"/>
            </a:endParaRPr>
          </a:p>
          <a:p>
            <a:pPr marL="286830" indent="-2857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Výhodná pre všetkých zúčastnených  </a:t>
            </a:r>
            <a:endParaRPr lang="sk-SK" sz="2400" b="0" strike="noStrike" spc="-1" dirty="0">
              <a:latin typeface="Arial"/>
            </a:endParaRPr>
          </a:p>
          <a:p>
            <a:pPr marL="286830" indent="-2857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Napríklad vzťah medzi opeľovačmi a rastlinami je potrebný aj pre ľudí; vďaka tomuto vzťahu máme ovocie a zeleninu </a:t>
            </a:r>
            <a:endParaRPr lang="sk-SK" sz="2400" b="0" strike="noStrike" spc="-1" dirty="0">
              <a:latin typeface="Arial"/>
            </a:endParaRPr>
          </a:p>
          <a:p>
            <a:pPr marL="286830" indent="-2857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Vzťah medzi hubou a rastlinou sa nazýva mykorhíza – pravdepodobne každá rastlina má svoju hubu; vďaka tomu môže prijímať z pôdy viac vody a živín, huba dostáva výmenou za to organické zlúčeniny (sacharidy)</a:t>
            </a:r>
            <a:endParaRPr lang="sk-SK" sz="2400" b="0" strike="noStrike" spc="-1" dirty="0">
              <a:latin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1"/>
              </a:spcBef>
              <a:buFont typeface="Arial" pitchFamily="34" charset="0"/>
              <a:buChar char="•"/>
            </a:pPr>
            <a:endParaRPr lang="sk-SK" sz="2400" b="0" strike="noStrike" spc="-1" dirty="0">
              <a:latin typeface="Arial"/>
            </a:endParaRPr>
          </a:p>
          <a:p>
            <a:pPr marL="285750" indent="-285750" algn="ctr">
              <a:lnSpc>
                <a:spcPct val="90000"/>
              </a:lnSpc>
              <a:spcBef>
                <a:spcPts val="1001"/>
              </a:spcBef>
              <a:buFont typeface="Arial" pitchFamily="34" charset="0"/>
              <a:buChar char="•"/>
              <a:tabLst>
                <a:tab pos="0" algn="l"/>
              </a:tabLst>
            </a:pPr>
            <a:endParaRPr lang="sk-SK" sz="2400" b="0" strike="noStrike" spc="-1" dirty="0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3040560" y="162360"/>
            <a:ext cx="6914160" cy="7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4400" b="0" strike="noStrike" spc="-1">
                <a:solidFill>
                  <a:srgbClr val="FFFFFF"/>
                </a:solidFill>
                <a:latin typeface="Calibri Light"/>
                <a:ea typeface="DejaVu Sans"/>
              </a:rPr>
              <a:t>SPOLUPRÁCA V PRÍRODE</a:t>
            </a:r>
            <a:endParaRPr lang="sk-SK" sz="4400" b="0" strike="noStrike" spc="-1">
              <a:latin typeface="Arial"/>
            </a:endParaRPr>
          </a:p>
        </p:txBody>
      </p:sp>
      <p:pic>
        <p:nvPicPr>
          <p:cNvPr id="87" name="Obrázek 4"/>
          <p:cNvPicPr/>
          <p:nvPr/>
        </p:nvPicPr>
        <p:blipFill>
          <a:blip r:embed="rId3"/>
          <a:srcRect b="8773"/>
          <a:stretch/>
        </p:blipFill>
        <p:spPr>
          <a:xfrm>
            <a:off x="6428160" y="1107000"/>
            <a:ext cx="4644720" cy="2822040"/>
          </a:xfrm>
          <a:prstGeom prst="rect">
            <a:avLst/>
          </a:prstGeom>
          <a:ln>
            <a:noFill/>
          </a:ln>
        </p:spPr>
      </p:pic>
      <p:pic>
        <p:nvPicPr>
          <p:cNvPr id="88" name="Obrázek 7"/>
          <p:cNvPicPr/>
          <p:nvPr/>
        </p:nvPicPr>
        <p:blipFill>
          <a:blip r:embed="rId4"/>
          <a:srcRect t="15498"/>
          <a:stretch/>
        </p:blipFill>
        <p:spPr>
          <a:xfrm>
            <a:off x="6428160" y="4080600"/>
            <a:ext cx="4641120" cy="26143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062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1122840" y="31968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               </a:t>
            </a:r>
            <a:r>
              <a:rPr lang="cs-CZ" sz="4400" b="0" strike="noStrike" spc="-1">
                <a:solidFill>
                  <a:srgbClr val="FFFFFF"/>
                </a:solidFill>
                <a:latin typeface="Calibri Light"/>
                <a:ea typeface="DejaVu Sans"/>
              </a:rPr>
              <a:t>DISKUSIA</a:t>
            </a:r>
            <a:endParaRPr lang="sk-SK" sz="4400" b="0" strike="noStrike" spc="-1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381000" y="1620851"/>
            <a:ext cx="6766560" cy="56308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1080">
              <a:lnSpc>
                <a:spcPct val="100000"/>
              </a:lnSpc>
              <a:buClr>
                <a:srgbClr val="000000"/>
              </a:buClr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Prečo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je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lepšie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robiť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veci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spoločne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než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robiť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ich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osamote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?  </a:t>
            </a:r>
            <a:endParaRPr lang="sk-SK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Predstav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si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tvoju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situáciu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v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škole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  <a:endParaRPr lang="sk-SK" sz="2400" b="0" strike="noStrike" spc="-1" dirty="0">
              <a:latin typeface="Arial"/>
            </a:endParaRPr>
          </a:p>
          <a:p>
            <a:pPr marL="286830" indent="-285750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Mali 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by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sa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všetci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učiť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o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tých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istých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témach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v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rovnakom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čase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alebo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by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mali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namiesto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toho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byť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vyjadrené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idividuálne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talenty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?</a:t>
            </a:r>
            <a:endParaRPr lang="sk-SK" sz="2400" b="0" strike="noStrike" spc="-1" dirty="0">
              <a:latin typeface="Arial"/>
            </a:endParaRPr>
          </a:p>
          <a:p>
            <a:pPr marL="286830" indent="-285750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Ako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by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mali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vyzerať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efektívne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tímy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? </a:t>
            </a:r>
            <a:endParaRPr lang="sk-SK" sz="2400" b="0" strike="noStrike" spc="-1" dirty="0">
              <a:latin typeface="Arial"/>
            </a:endParaRPr>
          </a:p>
          <a:p>
            <a:pPr marL="286830" indent="-285750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Akí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členovia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a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talenty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by v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nich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mali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byť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?</a:t>
            </a:r>
            <a:endParaRPr lang="sk-SK" sz="2400" b="0" strike="noStrike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Môžeš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popremýšľať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o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príkladoch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tímov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v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prírode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? </a:t>
            </a:r>
            <a:endParaRPr lang="sk-SK" sz="2400" b="0" strike="noStrike" spc="-1" dirty="0">
              <a:latin typeface="Arial"/>
            </a:endParaRPr>
          </a:p>
          <a:p>
            <a:pPr marL="286830" indent="-285750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Môže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byť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príkladom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skupina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opíc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antilop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slonov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alebo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mravcov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? </a:t>
            </a:r>
            <a:endParaRPr lang="sk-SK" sz="2400" b="0" strike="noStrike" spc="-1" dirty="0">
              <a:latin typeface="Arial"/>
            </a:endParaRPr>
          </a:p>
          <a:p>
            <a:pPr marL="286830" indent="-285750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Prečo majú niektoré zvieratá určité roly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–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súvisí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to s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ich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predispozíciami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? </a:t>
            </a:r>
            <a:endParaRPr lang="sk-SK" sz="2400" b="0" strike="noStrike" spc="-1" dirty="0">
              <a:latin typeface="Arial"/>
            </a:endParaRPr>
          </a:p>
          <a:p>
            <a:pPr marL="742950" indent="-285750">
              <a:lnSpc>
                <a:spcPct val="100000"/>
              </a:lnSpc>
              <a:buFont typeface="Arial" pitchFamily="34" charset="0"/>
              <a:buChar char="•"/>
            </a:pPr>
            <a:endParaRPr lang="sk-SK" sz="2400" b="0" strike="noStrike" spc="-1" dirty="0">
              <a:latin typeface="Arial"/>
            </a:endParaRPr>
          </a:p>
          <a:p>
            <a:pPr marL="742950" indent="-285750">
              <a:lnSpc>
                <a:spcPct val="100000"/>
              </a:lnSpc>
              <a:buFont typeface="Arial" pitchFamily="34" charset="0"/>
              <a:buChar char="•"/>
            </a:pPr>
            <a:endParaRPr lang="sk-SK" sz="2400" b="0" strike="noStrike" spc="-1" dirty="0">
              <a:latin typeface="Arial"/>
            </a:endParaRPr>
          </a:p>
        </p:txBody>
      </p:sp>
      <p:pic>
        <p:nvPicPr>
          <p:cNvPr id="91" name="Obrázek 5"/>
          <p:cNvPicPr/>
          <p:nvPr/>
        </p:nvPicPr>
        <p:blipFill>
          <a:blip r:embed="rId3"/>
          <a:srcRect b="14542"/>
          <a:stretch/>
        </p:blipFill>
        <p:spPr>
          <a:xfrm>
            <a:off x="7482960" y="4662360"/>
            <a:ext cx="3587400" cy="2016000"/>
          </a:xfrm>
          <a:prstGeom prst="rect">
            <a:avLst/>
          </a:prstGeom>
          <a:ln>
            <a:noFill/>
          </a:ln>
        </p:spPr>
      </p:pic>
      <p:pic>
        <p:nvPicPr>
          <p:cNvPr id="92" name="Obrázek 6"/>
          <p:cNvPicPr/>
          <p:nvPr/>
        </p:nvPicPr>
        <p:blipFill>
          <a:blip r:embed="rId4"/>
          <a:stretch/>
        </p:blipFill>
        <p:spPr>
          <a:xfrm>
            <a:off x="7482960" y="178560"/>
            <a:ext cx="3584880" cy="2016000"/>
          </a:xfrm>
          <a:prstGeom prst="rect">
            <a:avLst/>
          </a:prstGeom>
          <a:ln>
            <a:noFill/>
          </a:ln>
        </p:spPr>
      </p:pic>
      <p:pic>
        <p:nvPicPr>
          <p:cNvPr id="93" name="Obrázek 8"/>
          <p:cNvPicPr/>
          <p:nvPr/>
        </p:nvPicPr>
        <p:blipFill>
          <a:blip r:embed="rId5"/>
          <a:srcRect t="6480" b="9531"/>
          <a:stretch/>
        </p:blipFill>
        <p:spPr>
          <a:xfrm>
            <a:off x="7482960" y="2420280"/>
            <a:ext cx="3587400" cy="2016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57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225</Words>
  <Application>Microsoft Office PowerPoint</Application>
  <PresentationFormat>Custom</PresentationFormat>
  <Paragraphs>30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Motiv Office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Zelený Jakub</dc:creator>
  <cp:lastModifiedBy>rehe</cp:lastModifiedBy>
  <cp:revision>18</cp:revision>
  <dcterms:created xsi:type="dcterms:W3CDTF">2020-05-02T14:02:06Z</dcterms:created>
  <dcterms:modified xsi:type="dcterms:W3CDTF">2021-02-06T10:33:21Z</dcterms:modified>
</cp:coreProperties>
</file>