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2" r:id="rId4"/>
    <p:sldId id="260" r:id="rId5"/>
    <p:sldId id="261" r:id="rId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2" autoAdjust="0"/>
    <p:restoredTop sz="82002" autoAdjust="0"/>
  </p:normalViewPr>
  <p:slideViewPr>
    <p:cSldViewPr>
      <p:cViewPr>
        <p:scale>
          <a:sx n="90" d="100"/>
          <a:sy n="90" d="100"/>
        </p:scale>
        <p:origin x="-22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86BB7B27-4D81-495B-B429-2B4CEBDFAE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CE86FFF9-590F-47C8-88E9-2CEF84B53C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A8F794C8-8293-4C63-BBF1-52D4373930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="" xmlns:a16="http://schemas.microsoft.com/office/drawing/2014/main" id="{F4621B96-705C-47AE-886C-1E818B2BA6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="" xmlns:a16="http://schemas.microsoft.com/office/drawing/2014/main" id="{0FBC6C00-9FCE-4B2C-B156-03AFD4EC4B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5" name="Rectangle 7">
            <a:extLst>
              <a:ext uri="{FF2B5EF4-FFF2-40B4-BE49-F238E27FC236}">
                <a16:creationId xmlns="" xmlns:a16="http://schemas.microsoft.com/office/drawing/2014/main" id="{E287659F-8DD8-4A31-9972-9FB5055CD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2036DC-D0F7-4884-90E7-E0B21709A00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="" xmlns:a16="http://schemas.microsoft.com/office/drawing/2014/main" id="{A846F409-B2F5-4166-A4DC-9EF209C43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499ADC-21BB-49C2-A709-F9168FE3744C}" type="slidenum">
              <a:rPr lang="hu-HU" altLang="hu-HU" smtClean="0"/>
              <a:pPr/>
              <a:t>2</a:t>
            </a:fld>
            <a:endParaRPr lang="hu-HU" altLang="hu-HU"/>
          </a:p>
        </p:txBody>
      </p:sp>
      <p:sp>
        <p:nvSpPr>
          <p:cNvPr id="5123" name="Rectangle 2">
            <a:extLst>
              <a:ext uri="{FF2B5EF4-FFF2-40B4-BE49-F238E27FC236}">
                <a16:creationId xmlns="" xmlns:a16="http://schemas.microsoft.com/office/drawing/2014/main" id="{897AB389-766A-4859-AEB4-BC3AF9B9E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="" xmlns:a16="http://schemas.microsoft.com/office/drawing/2014/main" id="{4BC9E328-5C2C-494B-917D-9E097C796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Kép forrása - https://ec.europa.eu/eurostat/web/products-eurostat-news/-/DDN-20200312-1</a:t>
            </a:r>
          </a:p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Látszódik, hogy valamennyi anyagot </a:t>
            </a:r>
            <a:r>
              <a:rPr lang="hu-HU" altLang="hu-HU" dirty="0" err="1">
                <a:latin typeface="Arial" panose="020B0604020202020204" pitchFamily="34" charset="0"/>
                <a:cs typeface="Arial" panose="020B0604020202020204" pitchFamily="34" charset="0"/>
              </a:rPr>
              <a:t>újrahasznosítanak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, de kb. a 90%-a elvész!</a:t>
            </a:r>
            <a:endParaRPr lang="en-GB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forrása -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https://ec.europa.eu/eurostat/cache/sankey/circular_economy/sankey.html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Jól látszódik, hogy minimális az újrahasznosítás.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036DC-D0F7-4884-90E7-E0B21709A00D}" type="slidenum">
              <a:rPr lang="hu-HU" altLang="hu-HU" smtClean="0"/>
              <a:pPr>
                <a:defRPr/>
              </a:pPr>
              <a:t>3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117280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Képek forrása -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https://hosz.org/korforgas/mi-az-a-korforgasos-gazdasag-diohejban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 lineáris és körkörös gazdaságról ugyanitt lehet többet olvasni.</a:t>
            </a:r>
          </a:p>
          <a:p>
            <a:endParaRPr lang="hu-HU" dirty="0"/>
          </a:p>
          <a:p>
            <a:r>
              <a:rPr lang="hu-HU" dirty="0"/>
              <a:t>Másik oldal, ahol arról tudhatunk meg többet, mit tesz az EU a körkörös gazdaság bevezetése érdekében:</a:t>
            </a:r>
          </a:p>
          <a:p>
            <a:r>
              <a:rPr lang="hu-H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https://www.europarl.europa.eu/news/hu/headlines/economy/20151201STO05603/korkoros-gazdasag-mit-jelent-miert-fontos-es-mi-a-haszna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036DC-D0F7-4884-90E7-E0B21709A00D}" type="slidenum">
              <a:rPr lang="hu-HU" altLang="hu-HU" smtClean="0"/>
              <a:pPr>
                <a:defRPr/>
              </a:pPr>
              <a:t>4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119101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Kép forrása - http://www.hermanottointezet.hu/sites/default/files/hozd%20magad%20korforgasba_teljes.pdf</a:t>
            </a:r>
          </a:p>
          <a:p>
            <a:r>
              <a:rPr lang="hu-HU" dirty="0"/>
              <a:t>(eredeti forrás: </a:t>
            </a:r>
            <a:r>
              <a:rPr lang="en-US" altLang="hu-HU" sz="1200" dirty="0"/>
              <a:t>Rood T and </a:t>
            </a:r>
            <a:r>
              <a:rPr lang="en-US" altLang="hu-HU" sz="1200" dirty="0" err="1"/>
              <a:t>Hanemaaijer</a:t>
            </a:r>
            <a:r>
              <a:rPr lang="en-US" altLang="hu-HU" sz="1200" dirty="0"/>
              <a:t> A, (2017). Opportunities for a circular economy. PBL Netherlands Environmental Assessment Agency, The Hague.</a:t>
            </a:r>
            <a:r>
              <a:rPr lang="hu-HU" altLang="hu-HU" sz="1200" dirty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036DC-D0F7-4884-90E7-E0B21709A00D}" type="slidenum">
              <a:rPr lang="hu-HU" altLang="hu-HU" smtClean="0"/>
              <a:pPr>
                <a:defRPr/>
              </a:pPr>
              <a:t>5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194040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D0ACFE6-33D4-482A-8AFF-43D215DEB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9538E78-6DCA-4F3D-AA55-9C5E9DF45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7709106-8E1E-481D-ACFC-0846F6AC2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43E4-F1F8-48A1-A056-48B98FC9BDD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289996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A127D32-A402-4E2B-9E21-7D6023BE3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35EAEC2-BDB9-4A7E-998E-CA6385582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E2AA46E-82D6-435E-9F9A-BA572216F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B7CB-D8D9-4672-94BC-E5AB2627BF6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417489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389B33A-3EBF-4CC3-8CA1-15B6FE504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4BD923-5DE3-481A-A952-A5156893A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CCB476-6FCA-4CC1-89DA-8A3536950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D00C3-A99E-4105-B620-0934B9DB24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2125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D381A56-1771-4615-984A-8B6284847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7D2A614-540A-45CF-A006-E7BD50164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5AF950A-3710-4BBC-8641-F079C0E55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F9B60-B7AB-445C-80CF-28A7B6B199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33999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3474DC3-B829-4032-8079-1E61FA32B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1FB155-8AE7-41B1-AE87-161319729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5F7105E-175F-41B9-B181-1CCD3F5E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A6788-0B21-478E-A09A-66C989F4B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15982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F29C2C-214B-49FE-8C99-6A72A9004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28FF772-13F9-4400-8C05-5477A939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FB6B8A2-A9ED-4720-8627-03677208D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8BA2B-1649-4FAE-B13A-9CA78A6C85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6556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62B1E41A-5588-43BA-A4AB-503EDDCBB3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EE35DA1-139D-4E03-B6E8-B52ACA0D5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8C49238-3054-474E-8479-BA2D01274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043E1-6D61-4A14-BA09-9439FF6ED1C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8639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29B5AD8-0873-416D-B134-F4F6F9E7F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D917FCC-D710-4BB3-9F2F-CB2917ABF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FF6C453-3FBA-4A83-A016-19A103D86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944F3-1205-460F-978C-58B76D3E3E7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353355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9AFB1CD-4CD6-47CA-AD3D-F8E613646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D008DAB-1D22-45E5-AFE1-F177848A0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293F83D-7641-4F8F-9D99-B8C69572A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3DAB-EB1C-4A42-8975-B094FC3B1A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16510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10B0493-4ADD-4769-8D42-A81F543E7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6F19874-5DD8-48D2-91E4-C38FAB40A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2D7B10-496E-478C-91B7-602D9F151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651F-78DA-4004-BFBC-7F8FBF2407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422452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494AAD6-F845-4614-A619-5B6229A51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C14331-9D92-4728-AFB0-14B9B0C8F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5624F-CCF8-4F01-AA69-10C7668C4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0894-6A99-4433-A31A-5456E3225A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="" xmlns:p14="http://schemas.microsoft.com/office/powerpoint/2010/main" val="97964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5C507FBB-88FA-4FED-8173-0E3B95FB8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D5D4B3E-63E9-4ABC-853A-2ADDD9FBF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A867B3C-3394-4106-B5A4-1E109722B3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5690C03-E57B-4CFD-8032-359ABEAFC7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6A67346-A39C-469C-B9F4-82956D48BD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4EF42F-9F15-4334-96FB-59E9443DC86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DE7E4858-6D8A-43FF-A9CA-42812123AF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772400" cy="1470025"/>
          </a:xfrm>
        </p:spPr>
        <p:txBody>
          <a:bodyPr/>
          <a:lstStyle/>
          <a:p>
            <a:pPr algn="r" eaLnBrk="1" hangingPunct="1"/>
            <a:r>
              <a:rPr lang="hu-HU" altLang="hu-HU" b="1" dirty="0">
                <a:solidFill>
                  <a:schemeClr val="bg1"/>
                </a:solidFill>
              </a:rPr>
              <a:t>Természetes gazdaság</a:t>
            </a:r>
            <a:r>
              <a:rPr lang="en-GB" altLang="hu-HU" b="1" dirty="0">
                <a:solidFill>
                  <a:schemeClr val="bg1"/>
                </a:solidFill>
              </a:rPr>
              <a:t/>
            </a:r>
            <a:br>
              <a:rPr lang="en-GB" altLang="hu-HU" b="1" dirty="0">
                <a:solidFill>
                  <a:schemeClr val="bg1"/>
                </a:solidFill>
              </a:rPr>
            </a:br>
            <a:r>
              <a:rPr lang="hu-HU" altLang="hu-HU" sz="3600" b="1" dirty="0">
                <a:solidFill>
                  <a:schemeClr val="bg1"/>
                </a:solidFill>
              </a:rPr>
              <a:t>Körforgásos és lineáris gazdaság</a:t>
            </a:r>
            <a:endParaRPr lang="en-GB" altLang="hu-H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E5CB321A-5F10-4409-89AB-687A4C587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7864" y="188640"/>
            <a:ext cx="5652120" cy="792088"/>
          </a:xfrm>
        </p:spPr>
        <p:txBody>
          <a:bodyPr/>
          <a:lstStyle/>
          <a:p>
            <a:pPr algn="r"/>
            <a:r>
              <a:rPr lang="hu-HU" altLang="hu-HU" sz="3200" dirty="0">
                <a:solidFill>
                  <a:schemeClr val="bg1"/>
                </a:solidFill>
              </a:rPr>
              <a:t>Anyaghasználat Európában I.</a:t>
            </a:r>
            <a:endParaRPr lang="en-GB" altLang="hu-HU" sz="3200" dirty="0">
              <a:solidFill>
                <a:schemeClr val="bg1"/>
              </a:solidFill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="" xmlns:a16="http://schemas.microsoft.com/office/drawing/2014/main" id="{724B35A5-9810-48B6-80A6-EF1C2233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4637"/>
            <a:ext cx="7213352" cy="51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2ACB11E-94DA-472F-ABE8-C668ED0A5FB4}"/>
              </a:ext>
            </a:extLst>
          </p:cNvPr>
          <p:cNvSpPr txBox="1"/>
          <p:nvPr/>
        </p:nvSpPr>
        <p:spPr>
          <a:xfrm>
            <a:off x="899592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Körforgásos anyaghasználat mértéke az </a:t>
            </a:r>
            <a:r>
              <a:rPr lang="hu-HU" b="1" dirty="0" err="1" smtClean="0"/>
              <a:t>Eu-ban</a:t>
            </a:r>
            <a:r>
              <a:rPr lang="hu-HU" b="1" dirty="0" smtClean="0"/>
              <a:t>, 2017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A55C935C-12AE-49A2-86F4-EA1748A5E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2" y="1484784"/>
            <a:ext cx="8284596" cy="469977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="" xmlns:a16="http://schemas.microsoft.com/office/drawing/2014/main" id="{42ACB11E-94DA-472F-ABE8-C668ED0A5FB4}"/>
              </a:ext>
            </a:extLst>
          </p:cNvPr>
          <p:cNvSpPr txBox="1"/>
          <p:nvPr/>
        </p:nvSpPr>
        <p:spPr>
          <a:xfrm>
            <a:off x="971600" y="63813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Anyagforgalom Magyarországon, 2018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6B470FA4-274B-4DB6-8938-A7E8A02CC413}"/>
              </a:ext>
            </a:extLst>
          </p:cNvPr>
          <p:cNvSpPr txBox="1">
            <a:spLocks noChangeArrowheads="1"/>
          </p:cNvSpPr>
          <p:nvPr/>
        </p:nvSpPr>
        <p:spPr>
          <a:xfrm>
            <a:off x="3347864" y="277400"/>
            <a:ext cx="5652120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hu-HU" altLang="hu-HU" sz="3200" kern="0" dirty="0">
                <a:solidFill>
                  <a:schemeClr val="bg1"/>
                </a:solidFill>
              </a:rPr>
              <a:t>Anyaghasználat Európában II.</a:t>
            </a:r>
            <a:endParaRPr lang="en-GB" altLang="hu-HU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2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="" xmlns:a16="http://schemas.microsoft.com/office/drawing/2014/main" id="{E3C18B25-59EB-46A1-8D8E-6FD401264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" y="5992384"/>
            <a:ext cx="6199322" cy="6974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60F46F38-50AF-47EE-859D-ADD43E2DD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44" y="1261802"/>
            <a:ext cx="5545204" cy="451934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2F93ACF5-E4D8-4207-AD40-CCA1828328B9}"/>
              </a:ext>
            </a:extLst>
          </p:cNvPr>
          <p:cNvSpPr txBox="1"/>
          <p:nvPr/>
        </p:nvSpPr>
        <p:spPr>
          <a:xfrm>
            <a:off x="320211" y="54157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Lineáris gazdaság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99ABFD59-B981-4F02-A80E-0F72CE48F4F1}"/>
              </a:ext>
            </a:extLst>
          </p:cNvPr>
          <p:cNvSpPr txBox="1">
            <a:spLocks noChangeArrowheads="1"/>
          </p:cNvSpPr>
          <p:nvPr/>
        </p:nvSpPr>
        <p:spPr>
          <a:xfrm>
            <a:off x="2624467" y="360791"/>
            <a:ext cx="6414758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hu-HU" altLang="hu-HU" sz="2800" kern="0" dirty="0">
                <a:solidFill>
                  <a:schemeClr val="bg1"/>
                </a:solidFill>
              </a:rPr>
              <a:t>A l</a:t>
            </a:r>
            <a:r>
              <a:rPr lang="en-GB" altLang="hu-HU" sz="2800" kern="0" dirty="0" err="1">
                <a:solidFill>
                  <a:schemeClr val="bg1"/>
                </a:solidFill>
              </a:rPr>
              <a:t>ine</a:t>
            </a:r>
            <a:r>
              <a:rPr lang="hu-HU" altLang="hu-HU" sz="2800" kern="0" dirty="0">
                <a:solidFill>
                  <a:schemeClr val="bg1"/>
                </a:solidFill>
              </a:rPr>
              <a:t>á</a:t>
            </a:r>
            <a:r>
              <a:rPr lang="en-GB" altLang="hu-HU" sz="2800" kern="0" dirty="0">
                <a:solidFill>
                  <a:schemeClr val="bg1"/>
                </a:solidFill>
              </a:rPr>
              <a:t>r</a:t>
            </a:r>
            <a:r>
              <a:rPr lang="hu-HU" altLang="hu-HU" sz="2800" kern="0" dirty="0" err="1">
                <a:solidFill>
                  <a:schemeClr val="bg1"/>
                </a:solidFill>
              </a:rPr>
              <a:t>istól</a:t>
            </a:r>
            <a:r>
              <a:rPr lang="hu-HU" altLang="hu-HU" sz="2800" kern="0" dirty="0">
                <a:solidFill>
                  <a:schemeClr val="bg1"/>
                </a:solidFill>
              </a:rPr>
              <a:t> a körforgásos gazdaságig</a:t>
            </a:r>
            <a:endParaRPr lang="en-GB" altLang="hu-HU" sz="2800" kern="0" dirty="0">
              <a:solidFill>
                <a:schemeClr val="bg1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FC9F885D-FE4F-41AB-B9DE-5C57782730FE}"/>
              </a:ext>
            </a:extLst>
          </p:cNvPr>
          <p:cNvSpPr txBox="1"/>
          <p:nvPr/>
        </p:nvSpPr>
        <p:spPr>
          <a:xfrm>
            <a:off x="1619672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Körforgásos gazdaság</a:t>
            </a:r>
          </a:p>
        </p:txBody>
      </p:sp>
    </p:spTree>
    <p:extLst>
      <p:ext uri="{BB962C8B-B14F-4D97-AF65-F5344CB8AC3E}">
        <p14:creationId xmlns="" xmlns:p14="http://schemas.microsoft.com/office/powerpoint/2010/main" val="324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="" xmlns:a16="http://schemas.microsoft.com/office/drawing/2014/main" id="{DE29D778-29F3-4D75-A840-367064AE2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7380819" cy="4824536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E55C8D6F-CF4F-462E-8BF5-DFF74750CF92}"/>
              </a:ext>
            </a:extLst>
          </p:cNvPr>
          <p:cNvSpPr txBox="1"/>
          <p:nvPr/>
        </p:nvSpPr>
        <p:spPr>
          <a:xfrm>
            <a:off x="2555776" y="6351711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A körforgásos gazdaság több mint újrahasznosítás</a:t>
            </a:r>
          </a:p>
          <a:p>
            <a:r>
              <a:rPr lang="hu-HU" sz="1200" dirty="0"/>
              <a:t>(Készült a PBL </a:t>
            </a:r>
            <a:r>
              <a:rPr lang="hu-HU" sz="1200" dirty="0" err="1"/>
              <a:t>Netherlands</a:t>
            </a:r>
            <a:r>
              <a:rPr lang="hu-HU" sz="1200" dirty="0"/>
              <a:t> </a:t>
            </a:r>
            <a:r>
              <a:rPr lang="hu-HU" sz="1200" dirty="0" err="1"/>
              <a:t>Environmental</a:t>
            </a:r>
            <a:r>
              <a:rPr lang="hu-HU" sz="1200" dirty="0"/>
              <a:t> </a:t>
            </a:r>
            <a:r>
              <a:rPr lang="hu-HU" sz="1200" dirty="0" err="1"/>
              <a:t>Assessment</a:t>
            </a:r>
            <a:r>
              <a:rPr lang="hu-HU" sz="1200" dirty="0"/>
              <a:t> </a:t>
            </a:r>
            <a:r>
              <a:rPr lang="hu-HU" sz="1200" dirty="0" err="1" smtClean="0"/>
              <a:t>Agency</a:t>
            </a:r>
            <a:r>
              <a:rPr lang="hu-HU" sz="1200" dirty="0" smtClean="0"/>
              <a:t> ábrája </a:t>
            </a:r>
            <a:r>
              <a:rPr lang="hu-HU" sz="1200" dirty="0"/>
              <a:t>alapján)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AD9F8D3D-37DA-4139-860E-043067532367}"/>
              </a:ext>
            </a:extLst>
          </p:cNvPr>
          <p:cNvSpPr txBox="1">
            <a:spLocks noChangeArrowheads="1"/>
          </p:cNvSpPr>
          <p:nvPr/>
        </p:nvSpPr>
        <p:spPr>
          <a:xfrm>
            <a:off x="3923928" y="256282"/>
            <a:ext cx="5076056" cy="6524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hu-HU" altLang="hu-HU" sz="3200" kern="0" dirty="0" smtClean="0">
                <a:solidFill>
                  <a:schemeClr val="bg1"/>
                </a:solidFill>
              </a:rPr>
              <a:t>Több </a:t>
            </a:r>
            <a:r>
              <a:rPr lang="hu-HU" altLang="hu-HU" sz="3200" kern="0" dirty="0">
                <a:solidFill>
                  <a:schemeClr val="bg1"/>
                </a:solidFill>
              </a:rPr>
              <a:t>mint újrahasznosítás</a:t>
            </a:r>
            <a:endParaRPr lang="en-GB" altLang="hu-HU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9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169</Words>
  <Application>Microsoft Office PowerPoint</Application>
  <PresentationFormat>Diavetítés a képernyőre (4:3 oldalarány)</PresentationFormat>
  <Paragraphs>26</Paragraphs>
  <Slides>5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Alapértelmezett terv</vt:lpstr>
      <vt:lpstr>Természetes gazdaság Körforgásos és lineáris gazdaság</vt:lpstr>
      <vt:lpstr>Anyaghasználat Európában I.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9 principle of biomimicry</dc:title>
  <dc:creator>MÁRTI2</dc:creator>
  <cp:lastModifiedBy>NE</cp:lastModifiedBy>
  <cp:revision>111</cp:revision>
  <dcterms:created xsi:type="dcterms:W3CDTF">2019-10-14T18:59:57Z</dcterms:created>
  <dcterms:modified xsi:type="dcterms:W3CDTF">2021-09-17T11:48:07Z</dcterms:modified>
</cp:coreProperties>
</file>